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sldIdLst>
    <p:sldId id="392" r:id="rId4"/>
    <p:sldId id="393" r:id="rId5"/>
    <p:sldId id="394" r:id="rId6"/>
    <p:sldId id="395" r:id="rId7"/>
    <p:sldId id="396" r:id="rId8"/>
    <p:sldId id="407" r:id="rId9"/>
    <p:sldId id="261" r:id="rId10"/>
    <p:sldId id="399" r:id="rId11"/>
    <p:sldId id="398" r:id="rId12"/>
    <p:sldId id="317" r:id="rId13"/>
    <p:sldId id="404" r:id="rId14"/>
    <p:sldId id="403" r:id="rId15"/>
    <p:sldId id="405" r:id="rId16"/>
    <p:sldId id="397" r:id="rId17"/>
    <p:sldId id="40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1830" autoAdjust="0"/>
  </p:normalViewPr>
  <p:slideViewPr>
    <p:cSldViewPr snapToGrid="0">
      <p:cViewPr varScale="1">
        <p:scale>
          <a:sx n="57" d="100"/>
          <a:sy n="57" d="100"/>
        </p:scale>
        <p:origin x="9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 Souidi" userId="9f13722e-f972-40e9-9838-95e9693f5dd9" providerId="ADAL" clId="{C20469F9-8570-476E-9B2F-70198C66D9D2}"/>
    <pc:docChg chg="modSld">
      <pc:chgData name="Safa Souidi" userId="9f13722e-f972-40e9-9838-95e9693f5dd9" providerId="ADAL" clId="{C20469F9-8570-476E-9B2F-70198C66D9D2}" dt="2024-01-25T09:00:18.315" v="10" actId="20577"/>
      <pc:docMkLst>
        <pc:docMk/>
      </pc:docMkLst>
      <pc:sldChg chg="modSp mod">
        <pc:chgData name="Safa Souidi" userId="9f13722e-f972-40e9-9838-95e9693f5dd9" providerId="ADAL" clId="{C20469F9-8570-476E-9B2F-70198C66D9D2}" dt="2024-01-25T08:47:08.635" v="2" actId="20577"/>
        <pc:sldMkLst>
          <pc:docMk/>
          <pc:sldMk cId="383099406" sldId="261"/>
        </pc:sldMkLst>
        <pc:spChg chg="mod">
          <ac:chgData name="Safa Souidi" userId="9f13722e-f972-40e9-9838-95e9693f5dd9" providerId="ADAL" clId="{C20469F9-8570-476E-9B2F-70198C66D9D2}" dt="2024-01-25T08:47:08.635" v="2" actId="20577"/>
          <ac:spMkLst>
            <pc:docMk/>
            <pc:sldMk cId="383099406" sldId="261"/>
            <ac:spMk id="3" creationId="{00000000-0000-0000-0000-000000000000}"/>
          </ac:spMkLst>
        </pc:spChg>
      </pc:sldChg>
      <pc:sldChg chg="modSp mod">
        <pc:chgData name="Safa Souidi" userId="9f13722e-f972-40e9-9838-95e9693f5dd9" providerId="ADAL" clId="{C20469F9-8570-476E-9B2F-70198C66D9D2}" dt="2024-01-25T08:44:56.651" v="0" actId="20577"/>
        <pc:sldMkLst>
          <pc:docMk/>
          <pc:sldMk cId="3397662613" sldId="392"/>
        </pc:sldMkLst>
        <pc:spChg chg="mod">
          <ac:chgData name="Safa Souidi" userId="9f13722e-f972-40e9-9838-95e9693f5dd9" providerId="ADAL" clId="{C20469F9-8570-476E-9B2F-70198C66D9D2}" dt="2024-01-25T08:44:56.651" v="0" actId="20577"/>
          <ac:spMkLst>
            <pc:docMk/>
            <pc:sldMk cId="3397662613" sldId="392"/>
            <ac:spMk id="5" creationId="{65838884-346D-7277-D847-DC274B3A692A}"/>
          </ac:spMkLst>
        </pc:spChg>
      </pc:sldChg>
      <pc:sldChg chg="modSp mod">
        <pc:chgData name="Safa Souidi" userId="9f13722e-f972-40e9-9838-95e9693f5dd9" providerId="ADAL" clId="{C20469F9-8570-476E-9B2F-70198C66D9D2}" dt="2024-01-25T08:58:40.746" v="8" actId="20577"/>
        <pc:sldMkLst>
          <pc:docMk/>
          <pc:sldMk cId="389419875" sldId="399"/>
        </pc:sldMkLst>
        <pc:spChg chg="mod">
          <ac:chgData name="Safa Souidi" userId="9f13722e-f972-40e9-9838-95e9693f5dd9" providerId="ADAL" clId="{C20469F9-8570-476E-9B2F-70198C66D9D2}" dt="2024-01-25T08:58:40.746" v="8" actId="20577"/>
          <ac:spMkLst>
            <pc:docMk/>
            <pc:sldMk cId="389419875" sldId="399"/>
            <ac:spMk id="8" creationId="{00000000-0000-0000-0000-000000000000}"/>
          </ac:spMkLst>
        </pc:spChg>
      </pc:sldChg>
      <pc:sldChg chg="modSp mod">
        <pc:chgData name="Safa Souidi" userId="9f13722e-f972-40e9-9838-95e9693f5dd9" providerId="ADAL" clId="{C20469F9-8570-476E-9B2F-70198C66D9D2}" dt="2024-01-25T09:00:18.315" v="10" actId="20577"/>
        <pc:sldMkLst>
          <pc:docMk/>
          <pc:sldMk cId="1682827952" sldId="403"/>
        </pc:sldMkLst>
        <pc:spChg chg="mod">
          <ac:chgData name="Safa Souidi" userId="9f13722e-f972-40e9-9838-95e9693f5dd9" providerId="ADAL" clId="{C20469F9-8570-476E-9B2F-70198C66D9D2}" dt="2024-01-25T09:00:18.315" v="10" actId="20577"/>
          <ac:spMkLst>
            <pc:docMk/>
            <pc:sldMk cId="1682827952" sldId="403"/>
            <ac:spMk id="8" creationId="{22C7430B-F337-68CF-59E0-DF1EF4B37552}"/>
          </ac:spMkLst>
        </pc:spChg>
      </pc:sldChg>
      <pc:sldChg chg="modSp mod">
        <pc:chgData name="Safa Souidi" userId="9f13722e-f972-40e9-9838-95e9693f5dd9" providerId="ADAL" clId="{C20469F9-8570-476E-9B2F-70198C66D9D2}" dt="2024-01-25T08:59:58.805" v="9" actId="20577"/>
        <pc:sldMkLst>
          <pc:docMk/>
          <pc:sldMk cId="4082324684" sldId="404"/>
        </pc:sldMkLst>
        <pc:spChg chg="mod">
          <ac:chgData name="Safa Souidi" userId="9f13722e-f972-40e9-9838-95e9693f5dd9" providerId="ADAL" clId="{C20469F9-8570-476E-9B2F-70198C66D9D2}" dt="2024-01-25T08:59:58.805" v="9" actId="20577"/>
          <ac:spMkLst>
            <pc:docMk/>
            <pc:sldMk cId="4082324684" sldId="404"/>
            <ac:spMk id="9" creationId="{B292F8F6-3764-F0E6-9AFC-A7B72F8B1E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BAPP-ERP\Donnees\NOUVELLE%20ARCHITECTURE\FILIERE\ADH\STAT%20ABAPP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purchase value by business line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A91-4290-BDE5-B006E01030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A91-4290-BDE5-B006E01030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A91-4290-BDE5-B006E01030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A91-4290-BDE5-B006E01030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A91-4290-BDE5-B006E0103064}"/>
              </c:ext>
            </c:extLst>
          </c:dPt>
          <c:dLbls>
            <c:dLbl>
              <c:idx val="0"/>
              <c:layout>
                <c:manualLayout>
                  <c:x val="0.15383575136353184"/>
                  <c:y val="-0.598418793622019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Fish Wholesalers</a:t>
                    </a:r>
                    <a:r>
                      <a:rPr lang="en-US" baseline="0" dirty="0"/>
                      <a:t>
</a:t>
                    </a:r>
                    <a:fld id="{A35EC619-C919-4662-980C-C2AE5BE30599}" type="PERCENTAGE">
                      <a:rPr lang="en-US" baseline="0"/>
                      <a:pPr>
                        <a:defRPr/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91-4290-BDE5-B006E0103064}"/>
                </c:ext>
              </c:extLst>
            </c:dLbl>
            <c:dLbl>
              <c:idx val="1"/>
              <c:layout>
                <c:manualLayout>
                  <c:x val="-9.1628488129945868E-2"/>
                  <c:y val="5.54016620498614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i="0" u="none" strike="noStrike" baseline="0" dirty="0">
                        <a:effectLst/>
                      </a:rPr>
                      <a:t>fishmongers</a:t>
                    </a:r>
                    <a:r>
                      <a:rPr lang="en-US" baseline="0" dirty="0"/>
                      <a:t>
</a:t>
                    </a:r>
                    <a:fld id="{6B2CF962-06D3-4EF5-BDCC-ED6697D21223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91-4290-BDE5-B006E0103064}"/>
                </c:ext>
              </c:extLst>
            </c:dLbl>
            <c:dLbl>
              <c:idx val="2"/>
              <c:layout>
                <c:manualLayout>
                  <c:x val="-1.732060473459414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Canning</a:t>
                    </a:r>
                    <a:r>
                      <a:rPr lang="en-US" baseline="0" dirty="0"/>
                      <a:t> Factory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 dirty="0"/>
                      <a:t>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A91-4290-BDE5-B006E0103064}"/>
                </c:ext>
              </c:extLst>
            </c:dLbl>
            <c:dLbl>
              <c:idx val="3"/>
              <c:layout>
                <c:manualLayout>
                  <c:x val="7.7942721305673549E-2"/>
                  <c:y val="-1.008571000486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Supermarket</a:t>
                    </a:r>
                    <a:r>
                      <a:rPr lang="en-US" baseline="0" dirty="0"/>
                      <a:t>
</a:t>
                    </a:r>
                    <a:fld id="{CE933D17-2834-42EB-B37F-6AFE9179B4EE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91-4290-BDE5-B006E0103064}"/>
                </c:ext>
              </c:extLst>
            </c:dLbl>
            <c:dLbl>
              <c:idx val="4"/>
              <c:layout>
                <c:manualLayout>
                  <c:x val="0.10828821324448147"/>
                  <c:y val="4.61680517082176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Wholesaler</a:t>
                    </a:r>
                    <a:r>
                      <a:rPr lang="en-US" baseline="0" dirty="0"/>
                      <a:t>
</a:t>
                    </a:r>
                    <a:fld id="{61E91838-37D9-4381-8C42-3186AE8292B2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91-4290-BDE5-B006E010306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Stat!$A$3:$A$7</c:f>
              <c:strCache>
                <c:ptCount val="5"/>
                <c:pt idx="0">
                  <c:v>Mareyeurs </c:v>
                </c:pt>
                <c:pt idx="1">
                  <c:v>Poissonniers</c:v>
                </c:pt>
                <c:pt idx="2">
                  <c:v>Conserverie</c:v>
                </c:pt>
                <c:pt idx="3">
                  <c:v>GMS</c:v>
                </c:pt>
                <c:pt idx="4">
                  <c:v>Grossiste</c:v>
                </c:pt>
              </c:strCache>
            </c:strRef>
          </c:cat>
          <c:val>
            <c:numRef>
              <c:f>Stat!$C$3:$C$7</c:f>
              <c:numCache>
                <c:formatCode>_-* #\ ##0\ "€"_-;\-* #\ ##0\ "€"_-;_-* "-"??\ "€"_-;_-@_-</c:formatCode>
                <c:ptCount val="5"/>
                <c:pt idx="0">
                  <c:v>242180422</c:v>
                </c:pt>
                <c:pt idx="1">
                  <c:v>19817088.98</c:v>
                </c:pt>
                <c:pt idx="2" formatCode="_-* #\ ##0_-;\-* #\ ##0_-;_-* &quot;-&quot;??_-;_-@_-">
                  <c:v>5271612</c:v>
                </c:pt>
                <c:pt idx="3">
                  <c:v>10319154.43</c:v>
                </c:pt>
                <c:pt idx="4">
                  <c:v>6198825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91-4290-BDE5-B006E010306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2EFB4-69A4-4A90-B82C-63EB5A672863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6279C90-4A88-4230-80EF-7312CADA1412}">
      <dgm:prSet phldrT="[Texte]"/>
      <dgm:spPr/>
      <dgm:t>
        <a:bodyPr/>
        <a:lstStyle/>
        <a:p>
          <a:r>
            <a:rPr lang="fr-FR" dirty="0"/>
            <a:t>CONTROL</a:t>
          </a:r>
        </a:p>
        <a:p>
          <a:r>
            <a:rPr lang="fr-FR" dirty="0" err="1"/>
            <a:t>Regulation</a:t>
          </a:r>
          <a:endParaRPr lang="fr-FR" dirty="0"/>
        </a:p>
      </dgm:t>
    </dgm:pt>
    <dgm:pt modelId="{52F7C2AD-BBAD-495F-B3D4-AF19F85EB7E4}" type="parTrans" cxnId="{9A611F1D-B185-4323-9272-9F6C51E0F7CA}">
      <dgm:prSet/>
      <dgm:spPr/>
      <dgm:t>
        <a:bodyPr/>
        <a:lstStyle/>
        <a:p>
          <a:endParaRPr lang="fr-FR"/>
        </a:p>
      </dgm:t>
    </dgm:pt>
    <dgm:pt modelId="{595292A1-AC41-4EB1-89A7-C512D8B6B768}" type="sibTrans" cxnId="{9A611F1D-B185-4323-9272-9F6C51E0F7CA}">
      <dgm:prSet/>
      <dgm:spPr/>
      <dgm:t>
        <a:bodyPr/>
        <a:lstStyle/>
        <a:p>
          <a:endParaRPr lang="fr-FR"/>
        </a:p>
      </dgm:t>
    </dgm:pt>
    <dgm:pt modelId="{839B756F-1E0D-4E29-B8B7-C4801362D478}">
      <dgm:prSet phldrT="[Texte]"/>
      <dgm:spPr/>
      <dgm:t>
        <a:bodyPr/>
        <a:lstStyle/>
        <a:p>
          <a:r>
            <a:rPr lang="fr-FR" dirty="0"/>
            <a:t>INCO </a:t>
          </a:r>
          <a:r>
            <a:rPr lang="fr-FR" dirty="0" err="1"/>
            <a:t>Regulation</a:t>
          </a:r>
          <a:endParaRPr lang="fr-FR" dirty="0"/>
        </a:p>
      </dgm:t>
    </dgm:pt>
    <dgm:pt modelId="{F817B1C6-4545-4FA7-9E59-DA630BECB887}" type="parTrans" cxnId="{15192D58-5FF9-4BFE-98BD-3E79FC8A4AB4}">
      <dgm:prSet/>
      <dgm:spPr/>
      <dgm:t>
        <a:bodyPr/>
        <a:lstStyle/>
        <a:p>
          <a:endParaRPr lang="fr-FR"/>
        </a:p>
      </dgm:t>
    </dgm:pt>
    <dgm:pt modelId="{A77E9184-0258-4986-BD87-EDEAAD8329AE}" type="sibTrans" cxnId="{15192D58-5FF9-4BFE-98BD-3E79FC8A4AB4}">
      <dgm:prSet/>
      <dgm:spPr/>
      <dgm:t>
        <a:bodyPr/>
        <a:lstStyle/>
        <a:p>
          <a:endParaRPr lang="fr-FR"/>
        </a:p>
      </dgm:t>
    </dgm:pt>
    <dgm:pt modelId="{4836DAAE-CA3A-46ED-80D0-80A744758453}">
      <dgm:prSet phldrT="[Texte]"/>
      <dgm:spPr/>
      <dgm:t>
        <a:bodyPr/>
        <a:lstStyle/>
        <a:p>
          <a:r>
            <a:rPr lang="fr-FR" dirty="0"/>
            <a:t>OCM</a:t>
          </a:r>
        </a:p>
        <a:p>
          <a:r>
            <a:rPr lang="fr-FR" dirty="0" err="1"/>
            <a:t>Regulation</a:t>
          </a:r>
          <a:endParaRPr lang="fr-FR" dirty="0"/>
        </a:p>
      </dgm:t>
    </dgm:pt>
    <dgm:pt modelId="{1BB34FD1-11B1-4230-9257-A4A77730CE5B}" type="parTrans" cxnId="{4F4E0F84-26FB-4FB0-8D9A-DB2BE196AD69}">
      <dgm:prSet/>
      <dgm:spPr/>
      <dgm:t>
        <a:bodyPr/>
        <a:lstStyle/>
        <a:p>
          <a:endParaRPr lang="fr-FR"/>
        </a:p>
      </dgm:t>
    </dgm:pt>
    <dgm:pt modelId="{34844F37-7455-4CB5-998E-86DD33CF0737}" type="sibTrans" cxnId="{4F4E0F84-26FB-4FB0-8D9A-DB2BE196AD69}">
      <dgm:prSet/>
      <dgm:spPr/>
      <dgm:t>
        <a:bodyPr/>
        <a:lstStyle/>
        <a:p>
          <a:endParaRPr lang="fr-FR"/>
        </a:p>
      </dgm:t>
    </dgm:pt>
    <dgm:pt modelId="{F98FCC3F-A87F-4F9D-8BED-72B16C339D52}" type="pres">
      <dgm:prSet presAssocID="{3422EFB4-69A4-4A90-B82C-63EB5A672863}" presName="Name0" presStyleCnt="0">
        <dgm:presLayoutVars>
          <dgm:dir/>
          <dgm:resizeHandles val="exact"/>
        </dgm:presLayoutVars>
      </dgm:prSet>
      <dgm:spPr/>
    </dgm:pt>
    <dgm:pt modelId="{35E0CB9E-AC67-4445-812F-AA20DDBD186D}" type="pres">
      <dgm:prSet presAssocID="{E6279C90-4A88-4230-80EF-7312CADA1412}" presName="composite" presStyleCnt="0"/>
      <dgm:spPr/>
    </dgm:pt>
    <dgm:pt modelId="{BEE9CF55-2268-4BFE-A436-EC5EF036462C}" type="pres">
      <dgm:prSet presAssocID="{E6279C90-4A88-4230-80EF-7312CADA1412}" presName="imagSh" presStyleLbl="bgImgPlace1" presStyleIdx="0" presStyleCnt="3" custLinFactNeighborX="3315" custLinFactNeighborY="891"/>
      <dgm:spPr/>
    </dgm:pt>
    <dgm:pt modelId="{496C099B-07E9-4994-87AA-AC72B3E79D01}" type="pres">
      <dgm:prSet presAssocID="{E6279C90-4A88-4230-80EF-7312CADA1412}" presName="txNode" presStyleLbl="node1" presStyleIdx="0" presStyleCnt="3">
        <dgm:presLayoutVars>
          <dgm:bulletEnabled val="1"/>
        </dgm:presLayoutVars>
      </dgm:prSet>
      <dgm:spPr/>
    </dgm:pt>
    <dgm:pt modelId="{E71E98BD-DD78-4A3F-8E95-B9027F0822EC}" type="pres">
      <dgm:prSet presAssocID="{595292A1-AC41-4EB1-89A7-C512D8B6B768}" presName="sibTrans" presStyleLbl="sibTrans2D1" presStyleIdx="0" presStyleCnt="2"/>
      <dgm:spPr/>
    </dgm:pt>
    <dgm:pt modelId="{E42C9D1C-05F9-40F9-ADC8-CA63FEA7EE4F}" type="pres">
      <dgm:prSet presAssocID="{595292A1-AC41-4EB1-89A7-C512D8B6B768}" presName="connTx" presStyleLbl="sibTrans2D1" presStyleIdx="0" presStyleCnt="2"/>
      <dgm:spPr/>
    </dgm:pt>
    <dgm:pt modelId="{D196C008-F9CA-4BE2-88E2-60B33048D09D}" type="pres">
      <dgm:prSet presAssocID="{839B756F-1E0D-4E29-B8B7-C4801362D478}" presName="composite" presStyleCnt="0"/>
      <dgm:spPr/>
    </dgm:pt>
    <dgm:pt modelId="{914FBC66-D6A4-46AA-B781-06AB8224B752}" type="pres">
      <dgm:prSet presAssocID="{839B756F-1E0D-4E29-B8B7-C4801362D478}" presName="imagSh" presStyleLbl="bgImgPlace1" presStyleIdx="1" presStyleCnt="3"/>
      <dgm:spPr/>
    </dgm:pt>
    <dgm:pt modelId="{4D031650-FBB5-4F41-8535-B215E7665F31}" type="pres">
      <dgm:prSet presAssocID="{839B756F-1E0D-4E29-B8B7-C4801362D478}" presName="txNode" presStyleLbl="node1" presStyleIdx="1" presStyleCnt="3">
        <dgm:presLayoutVars>
          <dgm:bulletEnabled val="1"/>
        </dgm:presLayoutVars>
      </dgm:prSet>
      <dgm:spPr/>
    </dgm:pt>
    <dgm:pt modelId="{02630397-703F-45D5-9E63-7E451FB25409}" type="pres">
      <dgm:prSet presAssocID="{A77E9184-0258-4986-BD87-EDEAAD8329AE}" presName="sibTrans" presStyleLbl="sibTrans2D1" presStyleIdx="1" presStyleCnt="2"/>
      <dgm:spPr/>
    </dgm:pt>
    <dgm:pt modelId="{68419D13-A810-42C2-B25C-67E2B3A301BB}" type="pres">
      <dgm:prSet presAssocID="{A77E9184-0258-4986-BD87-EDEAAD8329AE}" presName="connTx" presStyleLbl="sibTrans2D1" presStyleIdx="1" presStyleCnt="2"/>
      <dgm:spPr/>
    </dgm:pt>
    <dgm:pt modelId="{6DBE44FE-75FB-4FA2-A2EC-018D2604A1FF}" type="pres">
      <dgm:prSet presAssocID="{4836DAAE-CA3A-46ED-80D0-80A744758453}" presName="composite" presStyleCnt="0"/>
      <dgm:spPr/>
    </dgm:pt>
    <dgm:pt modelId="{831431C3-9384-4BD5-A1D5-1A831FCCD793}" type="pres">
      <dgm:prSet presAssocID="{4836DAAE-CA3A-46ED-80D0-80A744758453}" presName="imagSh" presStyleLbl="bgImgPlace1" presStyleIdx="2" presStyleCnt="3"/>
      <dgm:spPr/>
    </dgm:pt>
    <dgm:pt modelId="{87F2C034-752D-456E-A901-5596EFAE1D36}" type="pres">
      <dgm:prSet presAssocID="{4836DAAE-CA3A-46ED-80D0-80A744758453}" presName="txNode" presStyleLbl="node1" presStyleIdx="2" presStyleCnt="3">
        <dgm:presLayoutVars>
          <dgm:bulletEnabled val="1"/>
        </dgm:presLayoutVars>
      </dgm:prSet>
      <dgm:spPr/>
    </dgm:pt>
  </dgm:ptLst>
  <dgm:cxnLst>
    <dgm:cxn modelId="{560DE60B-7139-4C0D-BB09-8FD6EE6065CB}" type="presOf" srcId="{595292A1-AC41-4EB1-89A7-C512D8B6B768}" destId="{E71E98BD-DD78-4A3F-8E95-B9027F0822EC}" srcOrd="0" destOrd="0" presId="urn:microsoft.com/office/officeart/2005/8/layout/hProcess10"/>
    <dgm:cxn modelId="{9A611F1D-B185-4323-9272-9F6C51E0F7CA}" srcId="{3422EFB4-69A4-4A90-B82C-63EB5A672863}" destId="{E6279C90-4A88-4230-80EF-7312CADA1412}" srcOrd="0" destOrd="0" parTransId="{52F7C2AD-BBAD-495F-B3D4-AF19F85EB7E4}" sibTransId="{595292A1-AC41-4EB1-89A7-C512D8B6B768}"/>
    <dgm:cxn modelId="{37FFD327-2898-4D7C-A745-11171D73729D}" type="presOf" srcId="{3422EFB4-69A4-4A90-B82C-63EB5A672863}" destId="{F98FCC3F-A87F-4F9D-8BED-72B16C339D52}" srcOrd="0" destOrd="0" presId="urn:microsoft.com/office/officeart/2005/8/layout/hProcess10"/>
    <dgm:cxn modelId="{9EF4ED52-3FBD-414D-B3B9-6FB4C5754BDD}" type="presOf" srcId="{A77E9184-0258-4986-BD87-EDEAAD8329AE}" destId="{68419D13-A810-42C2-B25C-67E2B3A301BB}" srcOrd="1" destOrd="0" presId="urn:microsoft.com/office/officeart/2005/8/layout/hProcess10"/>
    <dgm:cxn modelId="{15192D58-5FF9-4BFE-98BD-3E79FC8A4AB4}" srcId="{3422EFB4-69A4-4A90-B82C-63EB5A672863}" destId="{839B756F-1E0D-4E29-B8B7-C4801362D478}" srcOrd="1" destOrd="0" parTransId="{F817B1C6-4545-4FA7-9E59-DA630BECB887}" sibTransId="{A77E9184-0258-4986-BD87-EDEAAD8329AE}"/>
    <dgm:cxn modelId="{F60CA07D-83A8-4D1B-BBA1-6F2C71839456}" type="presOf" srcId="{E6279C90-4A88-4230-80EF-7312CADA1412}" destId="{496C099B-07E9-4994-87AA-AC72B3E79D01}" srcOrd="0" destOrd="0" presId="urn:microsoft.com/office/officeart/2005/8/layout/hProcess10"/>
    <dgm:cxn modelId="{4F4E0F84-26FB-4FB0-8D9A-DB2BE196AD69}" srcId="{3422EFB4-69A4-4A90-B82C-63EB5A672863}" destId="{4836DAAE-CA3A-46ED-80D0-80A744758453}" srcOrd="2" destOrd="0" parTransId="{1BB34FD1-11B1-4230-9257-A4A77730CE5B}" sibTransId="{34844F37-7455-4CB5-998E-86DD33CF0737}"/>
    <dgm:cxn modelId="{F227BB9F-DA70-438C-B6C7-E91D259C19FB}" type="presOf" srcId="{4836DAAE-CA3A-46ED-80D0-80A744758453}" destId="{87F2C034-752D-456E-A901-5596EFAE1D36}" srcOrd="0" destOrd="0" presId="urn:microsoft.com/office/officeart/2005/8/layout/hProcess10"/>
    <dgm:cxn modelId="{D809D6B2-BA9E-48CA-B3EB-F2EC87CCF7E9}" type="presOf" srcId="{595292A1-AC41-4EB1-89A7-C512D8B6B768}" destId="{E42C9D1C-05F9-40F9-ADC8-CA63FEA7EE4F}" srcOrd="1" destOrd="0" presId="urn:microsoft.com/office/officeart/2005/8/layout/hProcess10"/>
    <dgm:cxn modelId="{70DD2EBE-19F0-4989-9544-A6AA6F10A4DD}" type="presOf" srcId="{839B756F-1E0D-4E29-B8B7-C4801362D478}" destId="{4D031650-FBB5-4F41-8535-B215E7665F31}" srcOrd="0" destOrd="0" presId="urn:microsoft.com/office/officeart/2005/8/layout/hProcess10"/>
    <dgm:cxn modelId="{D67160C2-E41A-48FC-80ED-4B45CB596869}" type="presOf" srcId="{A77E9184-0258-4986-BD87-EDEAAD8329AE}" destId="{02630397-703F-45D5-9E63-7E451FB25409}" srcOrd="0" destOrd="0" presId="urn:microsoft.com/office/officeart/2005/8/layout/hProcess10"/>
    <dgm:cxn modelId="{3E0937B2-696D-4D53-8B64-078FE7B11F3C}" type="presParOf" srcId="{F98FCC3F-A87F-4F9D-8BED-72B16C339D52}" destId="{35E0CB9E-AC67-4445-812F-AA20DDBD186D}" srcOrd="0" destOrd="0" presId="urn:microsoft.com/office/officeart/2005/8/layout/hProcess10"/>
    <dgm:cxn modelId="{2DB6512B-EF73-4A15-A3B3-99B085EE141C}" type="presParOf" srcId="{35E0CB9E-AC67-4445-812F-AA20DDBD186D}" destId="{BEE9CF55-2268-4BFE-A436-EC5EF036462C}" srcOrd="0" destOrd="0" presId="urn:microsoft.com/office/officeart/2005/8/layout/hProcess10"/>
    <dgm:cxn modelId="{C0816C75-48E0-4771-806D-AF31A99D7E63}" type="presParOf" srcId="{35E0CB9E-AC67-4445-812F-AA20DDBD186D}" destId="{496C099B-07E9-4994-87AA-AC72B3E79D01}" srcOrd="1" destOrd="0" presId="urn:microsoft.com/office/officeart/2005/8/layout/hProcess10"/>
    <dgm:cxn modelId="{652A669F-C9DD-4A35-AA92-0D764408649C}" type="presParOf" srcId="{F98FCC3F-A87F-4F9D-8BED-72B16C339D52}" destId="{E71E98BD-DD78-4A3F-8E95-B9027F0822EC}" srcOrd="1" destOrd="0" presId="urn:microsoft.com/office/officeart/2005/8/layout/hProcess10"/>
    <dgm:cxn modelId="{BAC41296-6A43-425A-AFB2-8EBFA29DD4CE}" type="presParOf" srcId="{E71E98BD-DD78-4A3F-8E95-B9027F0822EC}" destId="{E42C9D1C-05F9-40F9-ADC8-CA63FEA7EE4F}" srcOrd="0" destOrd="0" presId="urn:microsoft.com/office/officeart/2005/8/layout/hProcess10"/>
    <dgm:cxn modelId="{A9A9F138-2BBE-488C-B5E9-2417BB04E73E}" type="presParOf" srcId="{F98FCC3F-A87F-4F9D-8BED-72B16C339D52}" destId="{D196C008-F9CA-4BE2-88E2-60B33048D09D}" srcOrd="2" destOrd="0" presId="urn:microsoft.com/office/officeart/2005/8/layout/hProcess10"/>
    <dgm:cxn modelId="{1A1E4BC8-2150-44FA-BE3E-C7DA3E55CA89}" type="presParOf" srcId="{D196C008-F9CA-4BE2-88E2-60B33048D09D}" destId="{914FBC66-D6A4-46AA-B781-06AB8224B752}" srcOrd="0" destOrd="0" presId="urn:microsoft.com/office/officeart/2005/8/layout/hProcess10"/>
    <dgm:cxn modelId="{6EDFF22E-FD93-44BD-8ABA-8B80A5EAB917}" type="presParOf" srcId="{D196C008-F9CA-4BE2-88E2-60B33048D09D}" destId="{4D031650-FBB5-4F41-8535-B215E7665F31}" srcOrd="1" destOrd="0" presId="urn:microsoft.com/office/officeart/2005/8/layout/hProcess10"/>
    <dgm:cxn modelId="{AAD6105E-9940-41C1-A843-E89F2B40BCCB}" type="presParOf" srcId="{F98FCC3F-A87F-4F9D-8BED-72B16C339D52}" destId="{02630397-703F-45D5-9E63-7E451FB25409}" srcOrd="3" destOrd="0" presId="urn:microsoft.com/office/officeart/2005/8/layout/hProcess10"/>
    <dgm:cxn modelId="{D67D5FD9-033F-44DC-B0AE-82852A663AB1}" type="presParOf" srcId="{02630397-703F-45D5-9E63-7E451FB25409}" destId="{68419D13-A810-42C2-B25C-67E2B3A301BB}" srcOrd="0" destOrd="0" presId="urn:microsoft.com/office/officeart/2005/8/layout/hProcess10"/>
    <dgm:cxn modelId="{C0E21E29-BD10-419A-974F-4A8F35D4F6B8}" type="presParOf" srcId="{F98FCC3F-A87F-4F9D-8BED-72B16C339D52}" destId="{6DBE44FE-75FB-4FA2-A2EC-018D2604A1FF}" srcOrd="4" destOrd="0" presId="urn:microsoft.com/office/officeart/2005/8/layout/hProcess10"/>
    <dgm:cxn modelId="{C9B51209-ED5F-4BBD-9491-6F1786EDA2EF}" type="presParOf" srcId="{6DBE44FE-75FB-4FA2-A2EC-018D2604A1FF}" destId="{831431C3-9384-4BD5-A1D5-1A831FCCD793}" srcOrd="0" destOrd="0" presId="urn:microsoft.com/office/officeart/2005/8/layout/hProcess10"/>
    <dgm:cxn modelId="{85F64488-7A18-4202-A7D5-4B74E1E40D60}" type="presParOf" srcId="{6DBE44FE-75FB-4FA2-A2EC-018D2604A1FF}" destId="{87F2C034-752D-456E-A901-5596EFAE1D3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9CF55-2268-4BFE-A436-EC5EF036462C}">
      <dsp:nvSpPr>
        <dsp:cNvPr id="0" name=""/>
        <dsp:cNvSpPr/>
      </dsp:nvSpPr>
      <dsp:spPr>
        <a:xfrm>
          <a:off x="81118" y="16008"/>
          <a:ext cx="2299760" cy="17967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C099B-07E9-4994-87AA-AC72B3E79D01}">
      <dsp:nvSpPr>
        <dsp:cNvPr id="0" name=""/>
        <dsp:cNvSpPr/>
      </dsp:nvSpPr>
      <dsp:spPr>
        <a:xfrm>
          <a:off x="379261" y="1078030"/>
          <a:ext cx="2299760" cy="17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CONTROL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Regulation</a:t>
          </a:r>
          <a:endParaRPr lang="fr-FR" sz="3200" kern="1200" dirty="0"/>
        </a:p>
      </dsp:txBody>
      <dsp:txXfrm>
        <a:off x="431885" y="1130654"/>
        <a:ext cx="2194512" cy="1691468"/>
      </dsp:txXfrm>
    </dsp:sp>
    <dsp:sp modelId="{E71E98BD-DD78-4A3F-8E95-B9027F0822EC}">
      <dsp:nvSpPr>
        <dsp:cNvPr id="0" name=""/>
        <dsp:cNvSpPr/>
      </dsp:nvSpPr>
      <dsp:spPr>
        <a:xfrm rot="21584227">
          <a:off x="2797178" y="629926"/>
          <a:ext cx="416306" cy="552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2797179" y="740733"/>
        <a:ext cx="291414" cy="331560"/>
      </dsp:txXfrm>
    </dsp:sp>
    <dsp:sp modelId="{914FBC66-D6A4-46AA-B781-06AB8224B752}">
      <dsp:nvSpPr>
        <dsp:cNvPr id="0" name=""/>
        <dsp:cNvSpPr/>
      </dsp:nvSpPr>
      <dsp:spPr>
        <a:xfrm>
          <a:off x="3570312" y="0"/>
          <a:ext cx="2299760" cy="17967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1650-FBB5-4F41-8535-B215E7665F31}">
      <dsp:nvSpPr>
        <dsp:cNvPr id="0" name=""/>
        <dsp:cNvSpPr/>
      </dsp:nvSpPr>
      <dsp:spPr>
        <a:xfrm>
          <a:off x="3944692" y="1078030"/>
          <a:ext cx="2299760" cy="17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INCO </a:t>
          </a:r>
          <a:r>
            <a:rPr lang="fr-FR" sz="3200" kern="1200" dirty="0" err="1"/>
            <a:t>Regulation</a:t>
          </a:r>
          <a:endParaRPr lang="fr-FR" sz="3200" kern="1200" dirty="0"/>
        </a:p>
      </dsp:txBody>
      <dsp:txXfrm>
        <a:off x="3997316" y="1130654"/>
        <a:ext cx="2194512" cy="1691468"/>
      </dsp:txXfrm>
    </dsp:sp>
    <dsp:sp modelId="{02630397-703F-45D5-9E63-7E451FB25409}">
      <dsp:nvSpPr>
        <dsp:cNvPr id="0" name=""/>
        <dsp:cNvSpPr/>
      </dsp:nvSpPr>
      <dsp:spPr>
        <a:xfrm>
          <a:off x="6313057" y="622058"/>
          <a:ext cx="442984" cy="552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6313057" y="732578"/>
        <a:ext cx="310089" cy="331560"/>
      </dsp:txXfrm>
    </dsp:sp>
    <dsp:sp modelId="{831431C3-9384-4BD5-A1D5-1A831FCCD793}">
      <dsp:nvSpPr>
        <dsp:cNvPr id="0" name=""/>
        <dsp:cNvSpPr/>
      </dsp:nvSpPr>
      <dsp:spPr>
        <a:xfrm>
          <a:off x="7135743" y="0"/>
          <a:ext cx="2299760" cy="17967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2C034-752D-456E-A901-5596EFAE1D36}">
      <dsp:nvSpPr>
        <dsp:cNvPr id="0" name=""/>
        <dsp:cNvSpPr/>
      </dsp:nvSpPr>
      <dsp:spPr>
        <a:xfrm>
          <a:off x="7510123" y="1078030"/>
          <a:ext cx="2299760" cy="179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OCM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Regulation</a:t>
          </a:r>
          <a:endParaRPr lang="fr-FR" sz="3200" kern="1200" dirty="0"/>
        </a:p>
      </dsp:txBody>
      <dsp:txXfrm>
        <a:off x="7562747" y="1130654"/>
        <a:ext cx="2194512" cy="169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59CF-E774-42CA-B340-4FE411F6D302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4EBF-65C3-437A-B7D5-7C40594A2D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13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how </a:t>
            </a:r>
            <a:r>
              <a:rPr lang="fr-FR" dirty="0" err="1"/>
              <a:t>it</a:t>
            </a:r>
            <a:r>
              <a:rPr lang="fr-FR" dirty="0"/>
              <a:t> looks</a:t>
            </a:r>
          </a:p>
          <a:p>
            <a:r>
              <a:rPr lang="fr-FR" dirty="0"/>
              <a:t>One line </a:t>
            </a:r>
            <a:r>
              <a:rPr lang="fr-FR" dirty="0" err="1"/>
              <a:t>is</a:t>
            </a:r>
            <a:r>
              <a:rPr lang="fr-FR" dirty="0"/>
              <a:t> one batch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80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en-US" dirty="0"/>
              <a:t>In one click, the traceability data is transmitted to the company's business software.</a:t>
            </a:r>
          </a:p>
          <a:p>
            <a:r>
              <a:rPr lang="en-US" dirty="0"/>
              <a:t>Putting an end to processing time and the risk of human error.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17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dirty="0" err="1"/>
              <a:t>exemple</a:t>
            </a:r>
            <a:r>
              <a:rPr lang="en-US" dirty="0"/>
              <a:t> of a purchase order in a company's business software.</a:t>
            </a:r>
          </a:p>
          <a:p>
            <a:endParaRPr lang="fr-FR" dirty="0"/>
          </a:p>
          <a:p>
            <a:r>
              <a:rPr lang="en-US" sz="1200" dirty="0"/>
              <a:t>Saying that </a:t>
            </a:r>
            <a:r>
              <a:rPr lang="en-US" sz="1200" dirty="0" err="1"/>
              <a:t>Tracabapp</a:t>
            </a:r>
            <a:r>
              <a:rPr lang="en-US" sz="1200" dirty="0"/>
              <a:t> has created a revolution in our Brittany industry as important as Gutenberg and the invention of printing would be a little pretentious.</a:t>
            </a:r>
            <a:br>
              <a:rPr lang="fr-FR" sz="1200" dirty="0"/>
            </a:br>
            <a:r>
              <a:rPr lang="en-US" sz="1200" dirty="0"/>
              <a:t>Because even if this software has made work flow more smoothly for the companies that use it, </a:t>
            </a:r>
            <a:endParaRPr lang="en-US" dirty="0"/>
          </a:p>
          <a:p>
            <a:r>
              <a:rPr lang="en-US" dirty="0" err="1"/>
              <a:t>Tracabapp</a:t>
            </a:r>
            <a:r>
              <a:rPr lang="en-US" dirty="0"/>
              <a:t> equips all of Brittany's fish auctions, but only 13 of France's 35 fish auctions.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 is still work to be done...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04EBF-65C3-437A-B7D5-7C40594A2DC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9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l’Etat actuelle de numérisation de la filière.</a:t>
            </a:r>
          </a:p>
          <a:p>
            <a:r>
              <a:rPr lang="en-US" dirty="0"/>
              <a:t>without that, it will never work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25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97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3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how </a:t>
            </a:r>
            <a:r>
              <a:rPr lang="fr-FR" dirty="0" err="1"/>
              <a:t>fishwholesaler</a:t>
            </a:r>
            <a:r>
              <a:rPr lang="fr-FR" dirty="0"/>
              <a:t> deals </a:t>
            </a:r>
            <a:r>
              <a:rPr lang="fr-FR" dirty="0" err="1"/>
              <a:t>with</a:t>
            </a:r>
            <a:r>
              <a:rPr lang="fr-FR" dirty="0"/>
              <a:t> control </a:t>
            </a:r>
            <a:r>
              <a:rPr lang="fr-FR" dirty="0" err="1"/>
              <a:t>regulation</a:t>
            </a:r>
            <a:r>
              <a:rPr lang="fr-FR" dirty="0"/>
              <a:t>.</a:t>
            </a:r>
          </a:p>
          <a:p>
            <a:r>
              <a:rPr lang="fr-FR" dirty="0"/>
              <a:t>1,2,3,4,</a:t>
            </a:r>
          </a:p>
          <a:p>
            <a:r>
              <a:rPr lang="fr-FR" dirty="0"/>
              <a:t>But 1st of all, i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myself</a:t>
            </a:r>
            <a:r>
              <a:rPr lang="fr-FR" dirty="0"/>
              <a:t> and the </a:t>
            </a:r>
            <a:r>
              <a:rPr lang="fr-FR" dirty="0" err="1"/>
              <a:t>compagny</a:t>
            </a:r>
            <a:r>
              <a:rPr lang="fr-FR" dirty="0"/>
              <a:t> i </a:t>
            </a:r>
            <a:r>
              <a:rPr lang="fr-FR" dirty="0" err="1"/>
              <a:t>work</a:t>
            </a:r>
            <a:r>
              <a:rPr lang="fr-FR" dirty="0"/>
              <a:t> for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09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jl</a:t>
            </a:r>
            <a:r>
              <a:rPr lang="en-US" dirty="0"/>
              <a:t> I used to be quality manager for a small company of fish wholesaler for more than 10 years and I am supply chain manager in </a:t>
            </a:r>
            <a:r>
              <a:rPr lang="en-US" dirty="0" err="1"/>
              <a:t>Abapp</a:t>
            </a:r>
            <a:r>
              <a:rPr lang="en-US" dirty="0"/>
              <a:t> since 6 years now.</a:t>
            </a:r>
            <a:endParaRPr lang="fr-FR" dirty="0"/>
          </a:p>
          <a:p>
            <a:endParaRPr lang="fr-FR" dirty="0"/>
          </a:p>
          <a:p>
            <a:r>
              <a:rPr lang="fr-FR" dirty="0"/>
              <a:t>300 </a:t>
            </a:r>
            <a:r>
              <a:rPr lang="fr-FR" dirty="0" err="1"/>
              <a:t>Members</a:t>
            </a:r>
            <a:r>
              <a:rPr lang="fr-FR" dirty="0"/>
              <a:t> are </a:t>
            </a:r>
            <a:r>
              <a:rPr lang="fr-FR" dirty="0" err="1"/>
              <a:t>registered</a:t>
            </a:r>
            <a:r>
              <a:rPr lang="fr-FR" dirty="0"/>
              <a:t>.</a:t>
            </a:r>
          </a:p>
          <a:p>
            <a:r>
              <a:rPr lang="en-US" dirty="0"/>
              <a:t>Purchases and transactions made by our members are confidential.  </a:t>
            </a:r>
          </a:p>
          <a:p>
            <a:r>
              <a:rPr lang="en-US" dirty="0"/>
              <a:t>Only the fish auction, the buyer and us are aware of the amount transacted.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06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IN </a:t>
            </a:r>
            <a:r>
              <a:rPr lang="fr-FR" dirty="0" err="1"/>
              <a:t>britanny</a:t>
            </a:r>
            <a:r>
              <a:rPr lang="fr-FR" dirty="0"/>
              <a:t>: Fish </a:t>
            </a:r>
            <a:r>
              <a:rPr lang="fr-FR" dirty="0" err="1"/>
              <a:t>Wholesaler</a:t>
            </a:r>
            <a:r>
              <a:rPr lang="fr-FR" dirty="0"/>
              <a:t> are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compagnies </a:t>
            </a:r>
            <a:r>
              <a:rPr lang="fr-FR" dirty="0" err="1"/>
              <a:t>from</a:t>
            </a:r>
            <a:r>
              <a:rPr lang="fr-FR" dirty="0"/>
              <a:t> 2 people to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50 </a:t>
            </a:r>
            <a:r>
              <a:rPr lang="fr-FR" dirty="0" err="1"/>
              <a:t>employees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Their job is to buy many fish batches, sort them, cut them and arrange them according to their customers' specifications.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When</a:t>
            </a:r>
            <a:r>
              <a:rPr lang="fr-FR" dirty="0"/>
              <a:t> a </a:t>
            </a:r>
            <a:r>
              <a:rPr lang="fr-FR" dirty="0" err="1"/>
              <a:t>fishwhosaler</a:t>
            </a:r>
            <a:r>
              <a:rPr lang="fr-FR" dirty="0"/>
              <a:t> </a:t>
            </a:r>
            <a:r>
              <a:rPr lang="fr-FR" dirty="0" err="1"/>
              <a:t>buys</a:t>
            </a:r>
            <a:r>
              <a:rPr lang="fr-FR" dirty="0"/>
              <a:t> an </a:t>
            </a:r>
            <a:r>
              <a:rPr lang="fr-FR" dirty="0" err="1"/>
              <a:t>average</a:t>
            </a:r>
            <a:r>
              <a:rPr lang="fr-FR" dirty="0"/>
              <a:t> of 150 </a:t>
            </a:r>
            <a:r>
              <a:rPr lang="fr-FR" dirty="0" err="1"/>
              <a:t>batches</a:t>
            </a:r>
            <a:r>
              <a:rPr lang="fr-FR" dirty="0"/>
              <a:t> a </a:t>
            </a:r>
            <a:r>
              <a:rPr lang="fr-FR" dirty="0" err="1"/>
              <a:t>day</a:t>
            </a:r>
            <a:r>
              <a:rPr lang="fr-FR" dirty="0"/>
              <a:t>… </a:t>
            </a:r>
            <a:r>
              <a:rPr lang="fr-FR" dirty="0" err="1"/>
              <a:t>it’s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time-</a:t>
            </a:r>
            <a:r>
              <a:rPr lang="fr-FR" dirty="0" err="1"/>
              <a:t>consuming</a:t>
            </a:r>
            <a:r>
              <a:rPr lang="fr-FR" dirty="0"/>
              <a:t> </a:t>
            </a:r>
            <a:r>
              <a:rPr lang="fr-FR" dirty="0" err="1"/>
              <a:t>task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81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nearly 2010 sees the arrival of a regulatory package: the INCO regulation (R1169/2011), the control and OCM regulation (R1379/2013) </a:t>
            </a:r>
            <a:endParaRPr lang="fr-FR" dirty="0"/>
          </a:p>
          <a:p>
            <a:r>
              <a:rPr lang="en-US" dirty="0"/>
              <a:t>which will mean major changes in product traceability.</a:t>
            </a:r>
          </a:p>
          <a:p>
            <a:r>
              <a:rPr lang="en-US" dirty="0"/>
              <a:t>However,  the </a:t>
            </a:r>
            <a:r>
              <a:rPr lang="en-US" dirty="0" err="1"/>
              <a:t>organisation</a:t>
            </a:r>
            <a:r>
              <a:rPr lang="en-US" dirty="0"/>
              <a:t> of seafood processing plants remains unchanged.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E98DF-0EEE-4FC9-AB70-5A5B08A4D6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86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now, it's no longer just a few traceability criteria that need to be entered on a daily basis, but nearly twenty criteria per purchase batch. </a:t>
            </a:r>
          </a:p>
          <a:p>
            <a:r>
              <a:rPr lang="en-US" dirty="0"/>
              <a:t>When a </a:t>
            </a:r>
            <a:r>
              <a:rPr lang="en-US" dirty="0" err="1"/>
              <a:t>fishwholesaler</a:t>
            </a:r>
            <a:r>
              <a:rPr lang="en-US" dirty="0"/>
              <a:t> buys an average of 150 batches every morning from several auctions.</a:t>
            </a:r>
          </a:p>
          <a:p>
            <a:r>
              <a:rPr lang="en-US" dirty="0"/>
              <a:t>= Manual entry becomes impossible.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04EBF-65C3-437A-B7D5-7C40594A2D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03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But… This last point quickly became the most difficult, given the recruitment difficulties experienced at the time.</a:t>
            </a:r>
          </a:p>
          <a:p>
            <a:endParaRPr lang="en-US" dirty="0"/>
          </a:p>
          <a:p>
            <a:r>
              <a:rPr lang="en-US" dirty="0"/>
              <a:t>It’s definitely time to…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7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3832A-23A6-4028-B97C-CAAE490104A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75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86FDC-CBA6-19DC-800E-442E5B375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A014BD-C3C6-D2D3-84BE-88EB05607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0128A4-2850-D6D3-684D-46C0241D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7D9E1-1A0D-A0E8-587F-2CD5B9DE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521221-FB2B-1959-EE69-F5A0667C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32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87211-403D-BBFE-DC60-54F71150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0E7469-6DBA-D7A6-479B-E0BA8D7B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9E148F-13D4-91A8-207C-D5569044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7FADE6-17CA-5D8D-20E5-570ABDDF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FD086-0146-165F-5446-23EEC599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94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9B69DB-81D1-49B3-08D5-4D0CCE346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C9C399-D42D-B2D1-4F64-382EF9DB8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97049F-F34E-E7C9-C44F-E928D23A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ED16EF-1714-974A-B9D2-C99D9068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41286-764B-4F4A-A863-D54E1DC6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11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F9ED8-B9D1-DDB8-A0C4-F850BF48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EAB28-D939-90E8-2FD0-47885377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C3B0D-1F1C-8E06-91E0-4A76A1D7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66053D-A071-C3AB-0BE1-9B318EC3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4F3ED-647C-0D16-8A72-55B00A25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449A8-5FD0-C3A8-E652-1E7EFE9C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FE985-7EE3-A79D-C6A4-44E3329E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D3C661-B573-D150-7366-F4A17E8C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F2E331-3FE3-5D5E-B50D-D394523E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A1EE4-2F2A-AEC7-1632-EE906515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3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95784-B79B-204A-F4B7-7FF2C9DF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7CDA1F-A1EA-5B7D-8732-4D238FB4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443B0A-7872-FF4B-C68E-F458123C7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BACA3D-3F64-0452-E4B6-94E0CEF3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68FA6-8E88-6404-541B-38A969FC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C9DA48-445A-0D36-A957-DAFE5A20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3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3A6F7-D403-4192-1431-7279BF97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7E186-AF44-14EF-8C05-C0018F331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D7FD5F-8175-2573-8037-0FDFC902D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C9055C-5E90-8815-DE45-AADCE1F04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0BD218-39C8-7580-5571-4BBA42E9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B442BB-A9A1-4AAA-FE33-207CE2F3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EB3837-0BCB-0A42-39A3-83D0EFE6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09693B-C9BB-2F75-4E55-AAE8D672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5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D8C79-1EBE-10B5-4AA1-7FD6E81B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77DEE0-3821-3CC0-7021-4DDABD10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FB37A9-E1B0-EEC9-54C7-83CD3211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985B48-73FE-3FEE-171B-177AFB95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72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9AB1DC-E313-4620-D6D0-CAE983E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D35F78-1149-6573-0529-03CF8723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B953A4-DF88-248F-600B-5688BFD3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51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88544-78ED-C1B7-D95F-E3362B3B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E55298-C37F-6DA9-E80D-CF445246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2A6B18-8FE9-A913-E037-7C145AE4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2E47FE-7DE7-D0C0-6892-D5B52743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6F32D1-4E23-B452-8003-6355B2A7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68ECD0-FBB6-BECB-AA77-67AFB00E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84FFF-E610-2541-927C-89205CEA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69A303-067A-C890-ACD3-C8B091053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B62A3B-FD5A-4543-2236-DBF0B9E2D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64BB8-65F7-78FB-DDA6-21488B92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97F94-1EC4-9873-B5DE-60C98864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6C9E36-C099-D52A-92C6-770F5809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3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6B16AD-26F5-D176-BB29-BA2892BD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12489D-70F5-64FD-7F71-2B19F08A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CA579-A956-6AB1-912B-6510F6C96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D354A-28D0-4305-9FB3-5B32B0C569B1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A1B878-92FA-987A-ACAD-FD80C60ED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E2CC6-1C22-C58F-1E99-8B50CB7AD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331D4-BA93-4AE8-BE92-05957A1DD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2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BD9F3E1-F48D-3966-7BC6-A397B0A2E8A0}"/>
              </a:ext>
            </a:extLst>
          </p:cNvPr>
          <p:cNvSpPr txBox="1">
            <a:spLocks/>
          </p:cNvSpPr>
          <p:nvPr/>
        </p:nvSpPr>
        <p:spPr>
          <a:xfrm>
            <a:off x="902813" y="132390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EUMOFA Talk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65838884-346D-7277-D847-DC274B3A692A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272833"/>
                </a:solidFill>
                <a:latin typeface="ec_square_sans_proregular"/>
              </a:rPr>
              <a:t>Digitalisation</a:t>
            </a:r>
            <a:r>
              <a:rPr lang="en-US" b="1" dirty="0">
                <a:solidFill>
                  <a:srgbClr val="272833"/>
                </a:solidFill>
                <a:latin typeface="ec_square_sans_proregular"/>
              </a:rPr>
              <a:t> of the fisheries sector and full traceability of fishery and aquaculture products: achievements and remaining challenges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272833"/>
                </a:solidFill>
                <a:latin typeface="ec_square_sans_proregular"/>
              </a:rPr>
              <a:t>25 January 2024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6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0E8A55-097B-2517-2A6A-583A6F52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AAC4989-C56E-E538-767E-F6811D5ACBC5}"/>
              </a:ext>
            </a:extLst>
          </p:cNvPr>
          <p:cNvGrpSpPr/>
          <p:nvPr/>
        </p:nvGrpSpPr>
        <p:grpSpPr>
          <a:xfrm>
            <a:off x="8135265" y="2474344"/>
            <a:ext cx="3305092" cy="1793147"/>
            <a:chOff x="6435529" y="2442770"/>
            <a:chExt cx="3305092" cy="179314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C62DCC8-2F7A-4788-A625-31EFD05C0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9" t="20959" r="52818" b="51996"/>
            <a:stretch/>
          </p:blipFill>
          <p:spPr bwMode="auto">
            <a:xfrm>
              <a:off x="6714690" y="2442770"/>
              <a:ext cx="3025931" cy="179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250028A-1EB4-43DB-9ECA-88E6235B421D}"/>
                </a:ext>
              </a:extLst>
            </p:cNvPr>
            <p:cNvSpPr/>
            <p:nvPr/>
          </p:nvSpPr>
          <p:spPr>
            <a:xfrm>
              <a:off x="6435529" y="2473801"/>
              <a:ext cx="3269347" cy="1590284"/>
            </a:xfrm>
            <a:custGeom>
              <a:avLst/>
              <a:gdLst>
                <a:gd name="connsiteX0" fmla="*/ 3677476 w 4359129"/>
                <a:gd name="connsiteY0" fmla="*/ 1141471 h 2120378"/>
                <a:gd name="connsiteX1" fmla="*/ 3417417 w 4359129"/>
                <a:gd name="connsiteY1" fmla="*/ 898191 h 2120378"/>
                <a:gd name="connsiteX2" fmla="*/ 3425806 w 4359129"/>
                <a:gd name="connsiteY2" fmla="*/ 159959 h 2120378"/>
                <a:gd name="connsiteX3" fmla="*/ 1362114 w 4359129"/>
                <a:gd name="connsiteY3" fmla="*/ 101237 h 2120378"/>
                <a:gd name="connsiteX4" fmla="*/ 103766 w 4359129"/>
                <a:gd name="connsiteY4" fmla="*/ 1317640 h 2120378"/>
                <a:gd name="connsiteX5" fmla="*/ 531604 w 4359129"/>
                <a:gd name="connsiteY5" fmla="*/ 2030704 h 2120378"/>
                <a:gd name="connsiteX6" fmla="*/ 4155648 w 4359129"/>
                <a:gd name="connsiteY6" fmla="*/ 2005537 h 2120378"/>
                <a:gd name="connsiteX7" fmla="*/ 3878812 w 4359129"/>
                <a:gd name="connsiteY7" fmla="*/ 1082748 h 2120378"/>
                <a:gd name="connsiteX8" fmla="*/ 3677476 w 4359129"/>
                <a:gd name="connsiteY8" fmla="*/ 1141471 h 212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9129" h="2120378">
                  <a:moveTo>
                    <a:pt x="3677476" y="1141471"/>
                  </a:moveTo>
                  <a:cubicBezTo>
                    <a:pt x="3600577" y="1110712"/>
                    <a:pt x="3459362" y="1061776"/>
                    <a:pt x="3417417" y="898191"/>
                  </a:cubicBezTo>
                  <a:cubicBezTo>
                    <a:pt x="3375472" y="734606"/>
                    <a:pt x="3768356" y="292785"/>
                    <a:pt x="3425806" y="159959"/>
                  </a:cubicBezTo>
                  <a:cubicBezTo>
                    <a:pt x="3083256" y="27133"/>
                    <a:pt x="1915787" y="-91710"/>
                    <a:pt x="1362114" y="101237"/>
                  </a:cubicBezTo>
                  <a:cubicBezTo>
                    <a:pt x="808441" y="294184"/>
                    <a:pt x="242184" y="996062"/>
                    <a:pt x="103766" y="1317640"/>
                  </a:cubicBezTo>
                  <a:cubicBezTo>
                    <a:pt x="-34652" y="1639218"/>
                    <a:pt x="-143710" y="1916055"/>
                    <a:pt x="531604" y="2030704"/>
                  </a:cubicBezTo>
                  <a:cubicBezTo>
                    <a:pt x="1206918" y="2145353"/>
                    <a:pt x="3597780" y="2163530"/>
                    <a:pt x="4155648" y="2005537"/>
                  </a:cubicBezTo>
                  <a:cubicBezTo>
                    <a:pt x="4713516" y="1847544"/>
                    <a:pt x="3955711" y="1228157"/>
                    <a:pt x="3878812" y="1082748"/>
                  </a:cubicBezTo>
                  <a:cubicBezTo>
                    <a:pt x="3801913" y="937339"/>
                    <a:pt x="3754375" y="1172230"/>
                    <a:pt x="3677476" y="1141471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BE994DB2-1DF6-43C4-8587-245724D37C61}"/>
              </a:ext>
            </a:extLst>
          </p:cNvPr>
          <p:cNvSpPr/>
          <p:nvPr/>
        </p:nvSpPr>
        <p:spPr>
          <a:xfrm rot="10800000">
            <a:off x="6961683" y="3580223"/>
            <a:ext cx="1034001" cy="357719"/>
          </a:xfrm>
          <a:prstGeom prst="rightArrow">
            <a:avLst>
              <a:gd name="adj1" fmla="val 50000"/>
              <a:gd name="adj2" fmla="val 7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285245-322C-4E89-B9BD-2C11D0CEBBC9}"/>
              </a:ext>
            </a:extLst>
          </p:cNvPr>
          <p:cNvSpPr txBox="1"/>
          <p:nvPr/>
        </p:nvSpPr>
        <p:spPr>
          <a:xfrm>
            <a:off x="510074" y="2374665"/>
            <a:ext cx="7753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During the sale, the software interrogates the 13 fish auctions,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Batch traceability data are returned to </a:t>
            </a:r>
            <a:r>
              <a:rPr lang="en-US" sz="2000" dirty="0" err="1"/>
              <a:t>Tracabapp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Homogenised</a:t>
            </a:r>
            <a:r>
              <a:rPr lang="en-US" sz="2000" dirty="0"/>
              <a:t> by the software,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Recorded by buyers in a secure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Real-time access for members on a dedicated, secure area.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7C6358-DDE2-7436-0D76-41D08FDE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491" y="164221"/>
            <a:ext cx="1731908" cy="86368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F44DA2D-165F-5478-89CB-1A9ECEB69B6D}"/>
              </a:ext>
            </a:extLst>
          </p:cNvPr>
          <p:cNvSpPr txBox="1"/>
          <p:nvPr/>
        </p:nvSpPr>
        <p:spPr>
          <a:xfrm>
            <a:off x="2034072" y="460217"/>
            <a:ext cx="775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Tracabapp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Software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developed by professionals for professionals</a:t>
            </a:r>
            <a:r>
              <a:rPr lang="fr-FR" sz="4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fr-FR" sz="4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3F5890D-BA79-64A8-BD83-4A4C5DDC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2F325AA-0A62-B946-50DE-C70AD751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92F8F6-3764-F0E6-9AFC-A7B72F8B1ED4}"/>
              </a:ext>
            </a:extLst>
          </p:cNvPr>
          <p:cNvSpPr txBox="1"/>
          <p:nvPr/>
        </p:nvSpPr>
        <p:spPr>
          <a:xfrm>
            <a:off x="1670278" y="370456"/>
            <a:ext cx="775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Tracabapp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Software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developed by professionals for professionals</a:t>
            </a:r>
            <a:endParaRPr lang="fr-FR" sz="4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38C748A-26B2-224A-9348-FDFB2F06E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4" y="2366718"/>
            <a:ext cx="1217509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D14F6D-45CF-B0CC-0109-430E993C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C7430B-F337-68CF-59E0-DF1EF4B37552}"/>
              </a:ext>
            </a:extLst>
          </p:cNvPr>
          <p:cNvSpPr txBox="1"/>
          <p:nvPr/>
        </p:nvSpPr>
        <p:spPr>
          <a:xfrm>
            <a:off x="1680110" y="217300"/>
            <a:ext cx="775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Tracabapp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Software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developed by professionals for professionals</a:t>
            </a:r>
            <a:endParaRPr lang="fr-FR" sz="4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E7D317-B839-DF4B-F4C1-9DA051567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36" y="2085978"/>
            <a:ext cx="10516511" cy="416088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EDE87C3-8864-8B71-4BF0-E97564B3FEB2}"/>
              </a:ext>
            </a:extLst>
          </p:cNvPr>
          <p:cNvSpPr/>
          <p:nvPr/>
        </p:nvSpPr>
        <p:spPr>
          <a:xfrm>
            <a:off x="848669" y="4215382"/>
            <a:ext cx="1084082" cy="633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2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72DD85-908E-9902-CD25-CCAC9FB5E2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2EB10A-8725-4106-BEEC-8C1677D5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10" y="1413750"/>
            <a:ext cx="4094375" cy="3187747"/>
          </a:xfrm>
        </p:spPr>
        <p:txBody>
          <a:bodyPr>
            <a:normAutofit/>
          </a:bodyPr>
          <a:lstStyle/>
          <a:p>
            <a:r>
              <a:rPr lang="fr-FR" sz="2000" dirty="0"/>
              <a:t>Exemple of a </a:t>
            </a:r>
            <a:r>
              <a:rPr lang="fr-FR" sz="2000" dirty="0" err="1"/>
              <a:t>Purchase</a:t>
            </a:r>
            <a:r>
              <a:rPr lang="fr-FR" sz="2000" dirty="0"/>
              <a:t> </a:t>
            </a:r>
            <a:r>
              <a:rPr lang="fr-FR" sz="2000" dirty="0" err="1"/>
              <a:t>order</a:t>
            </a:r>
            <a:r>
              <a:rPr lang="fr-FR" sz="2000" dirty="0"/>
              <a:t> in a </a:t>
            </a:r>
            <a:r>
              <a:rPr lang="fr-FR" sz="2000" dirty="0" err="1"/>
              <a:t>company’s</a:t>
            </a:r>
            <a:r>
              <a:rPr lang="fr-FR" sz="2000" dirty="0"/>
              <a:t> business software.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359EB-1C26-58E5-F734-D5DA8F6F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78" t="12063" r="13711" b="2002"/>
          <a:stretch/>
        </p:blipFill>
        <p:spPr>
          <a:xfrm>
            <a:off x="4496585" y="1561330"/>
            <a:ext cx="6800680" cy="52299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CCEAD-FCE4-8900-8B2F-20DC76B40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092" y="164221"/>
            <a:ext cx="1731908" cy="863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CD1E4-9199-F894-9004-B3F52FEB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" y="164221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709F4D-A1FE-1A10-C228-8E7E9B603F0A}"/>
              </a:ext>
            </a:extLst>
          </p:cNvPr>
          <p:cNvSpPr txBox="1"/>
          <p:nvPr/>
        </p:nvSpPr>
        <p:spPr>
          <a:xfrm>
            <a:off x="1680110" y="217300"/>
            <a:ext cx="775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Tracabapp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Software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developed by professionals for professionals</a:t>
            </a:r>
            <a:r>
              <a:rPr lang="fr-FR" sz="4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fr-FR" sz="4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Naissance d'une nouvelle ère du livre grâce à l'imprimerie Gutenberg">
            <a:extLst>
              <a:ext uri="{FF2B5EF4-FFF2-40B4-BE49-F238E27FC236}">
                <a16:creationId xmlns:a16="http://schemas.microsoft.com/office/drawing/2014/main" id="{A22D4F4C-E7A4-0B26-DE9C-C9997C25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32" y="2723919"/>
            <a:ext cx="5007186" cy="26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ECAFF8C-DD73-5B72-A116-0ADC60705E07}"/>
              </a:ext>
            </a:extLst>
          </p:cNvPr>
          <p:cNvSpPr txBox="1"/>
          <p:nvPr/>
        </p:nvSpPr>
        <p:spPr>
          <a:xfrm>
            <a:off x="1912775" y="559837"/>
            <a:ext cx="715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challenges of the new rules</a:t>
            </a:r>
            <a:endParaRPr lang="fr-FR" sz="4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0FA451-A97B-CB27-E455-986D083AD746}"/>
              </a:ext>
            </a:extLst>
          </p:cNvPr>
          <p:cNvSpPr txBox="1"/>
          <p:nvPr/>
        </p:nvSpPr>
        <p:spPr>
          <a:xfrm>
            <a:off x="328306" y="2208800"/>
            <a:ext cx="5641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Having</a:t>
            </a:r>
            <a:r>
              <a:rPr lang="fr-FR" b="1" u="sng" dirty="0"/>
              <a:t> data: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At the right time and in the right format.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Today, information is transmitted by:</a:t>
            </a:r>
          </a:p>
          <a:p>
            <a:r>
              <a:rPr lang="fr-FR" dirty="0"/>
              <a:t>	- </a:t>
            </a:r>
            <a:r>
              <a:rPr lang="fr-FR" dirty="0" err="1"/>
              <a:t>Tracabapp</a:t>
            </a:r>
            <a:r>
              <a:rPr lang="fr-FR" dirty="0"/>
              <a:t>,</a:t>
            </a:r>
          </a:p>
          <a:p>
            <a:r>
              <a:rPr lang="fr-FR" dirty="0"/>
              <a:t>	- </a:t>
            </a:r>
            <a:r>
              <a:rPr lang="fr-FR" dirty="0" err="1"/>
              <a:t>Other</a:t>
            </a:r>
            <a:r>
              <a:rPr lang="fr-FR" dirty="0"/>
              <a:t> digital format,</a:t>
            </a:r>
          </a:p>
          <a:p>
            <a:r>
              <a:rPr lang="fr-FR" dirty="0"/>
              <a:t>	- PDF.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Real-time transmission: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fish auctions must be equipped with a system for </a:t>
            </a:r>
            <a:r>
              <a:rPr lang="en-US" dirty="0" err="1"/>
              <a:t>dematerialising</a:t>
            </a:r>
            <a:r>
              <a:rPr lang="en-US" dirty="0"/>
              <a:t> traceability data.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04ABAE-1E3A-E455-9387-7C433E1EB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587" y="1383936"/>
            <a:ext cx="5893413" cy="5491406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F743909C-F6DC-1793-46DF-067D9ECADA2B}"/>
              </a:ext>
            </a:extLst>
          </p:cNvPr>
          <p:cNvSpPr/>
          <p:nvPr/>
        </p:nvSpPr>
        <p:spPr>
          <a:xfrm>
            <a:off x="6509285" y="2663618"/>
            <a:ext cx="2379306" cy="1296956"/>
          </a:xfrm>
          <a:custGeom>
            <a:avLst/>
            <a:gdLst>
              <a:gd name="connsiteX0" fmla="*/ 18661 w 2379306"/>
              <a:gd name="connsiteY0" fmla="*/ 1296956 h 1296956"/>
              <a:gd name="connsiteX1" fmla="*/ 18661 w 2379306"/>
              <a:gd name="connsiteY1" fmla="*/ 1296956 h 1296956"/>
              <a:gd name="connsiteX2" fmla="*/ 410546 w 2379306"/>
              <a:gd name="connsiteY2" fmla="*/ 1278294 h 1296956"/>
              <a:gd name="connsiteX3" fmla="*/ 475861 w 2379306"/>
              <a:gd name="connsiteY3" fmla="*/ 1268964 h 1296956"/>
              <a:gd name="connsiteX4" fmla="*/ 550506 w 2379306"/>
              <a:gd name="connsiteY4" fmla="*/ 1259633 h 1296956"/>
              <a:gd name="connsiteX5" fmla="*/ 690465 w 2379306"/>
              <a:gd name="connsiteY5" fmla="*/ 1259633 h 1296956"/>
              <a:gd name="connsiteX6" fmla="*/ 923730 w 2379306"/>
              <a:gd name="connsiteY6" fmla="*/ 1268964 h 1296956"/>
              <a:gd name="connsiteX7" fmla="*/ 1511559 w 2379306"/>
              <a:gd name="connsiteY7" fmla="*/ 1278294 h 1296956"/>
              <a:gd name="connsiteX8" fmla="*/ 2379306 w 2379306"/>
              <a:gd name="connsiteY8" fmla="*/ 1222311 h 1296956"/>
              <a:gd name="connsiteX9" fmla="*/ 2379306 w 2379306"/>
              <a:gd name="connsiteY9" fmla="*/ 690466 h 1296956"/>
              <a:gd name="connsiteX10" fmla="*/ 1847461 w 2379306"/>
              <a:gd name="connsiteY10" fmla="*/ 541176 h 1296956"/>
              <a:gd name="connsiteX11" fmla="*/ 2015412 w 2379306"/>
              <a:gd name="connsiteY11" fmla="*/ 289249 h 1296956"/>
              <a:gd name="connsiteX12" fmla="*/ 1838130 w 2379306"/>
              <a:gd name="connsiteY12" fmla="*/ 0 h 1296956"/>
              <a:gd name="connsiteX13" fmla="*/ 0 w 2379306"/>
              <a:gd name="connsiteY13" fmla="*/ 27992 h 1296956"/>
              <a:gd name="connsiteX14" fmla="*/ 18661 w 2379306"/>
              <a:gd name="connsiteY14" fmla="*/ 1296956 h 12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9306" h="1296956">
                <a:moveTo>
                  <a:pt x="18661" y="1296956"/>
                </a:moveTo>
                <a:lnTo>
                  <a:pt x="18661" y="1296956"/>
                </a:lnTo>
                <a:cubicBezTo>
                  <a:pt x="108495" y="1293362"/>
                  <a:pt x="307887" y="1286849"/>
                  <a:pt x="410546" y="1278294"/>
                </a:cubicBezTo>
                <a:cubicBezTo>
                  <a:pt x="432463" y="1276468"/>
                  <a:pt x="454061" y="1271871"/>
                  <a:pt x="475861" y="1268964"/>
                </a:cubicBezTo>
                <a:lnTo>
                  <a:pt x="550506" y="1259633"/>
                </a:lnTo>
                <a:cubicBezTo>
                  <a:pt x="626140" y="1240723"/>
                  <a:pt x="561704" y="1252479"/>
                  <a:pt x="690465" y="1259633"/>
                </a:cubicBezTo>
                <a:cubicBezTo>
                  <a:pt x="768162" y="1263950"/>
                  <a:pt x="845939" y="1266943"/>
                  <a:pt x="923730" y="1268964"/>
                </a:cubicBezTo>
                <a:cubicBezTo>
                  <a:pt x="1308263" y="1278952"/>
                  <a:pt x="1275685" y="1278294"/>
                  <a:pt x="1511559" y="1278294"/>
                </a:cubicBezTo>
                <a:lnTo>
                  <a:pt x="2379306" y="1222311"/>
                </a:lnTo>
                <a:lnTo>
                  <a:pt x="2379306" y="690466"/>
                </a:lnTo>
                <a:lnTo>
                  <a:pt x="1847461" y="541176"/>
                </a:lnTo>
                <a:lnTo>
                  <a:pt x="2015412" y="289249"/>
                </a:lnTo>
                <a:lnTo>
                  <a:pt x="1838130" y="0"/>
                </a:lnTo>
                <a:lnTo>
                  <a:pt x="0" y="27992"/>
                </a:lnTo>
                <a:lnTo>
                  <a:pt x="18661" y="129695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B62DC-86EA-45FC-D9A2-259E983BF700}"/>
              </a:ext>
            </a:extLst>
          </p:cNvPr>
          <p:cNvSpPr/>
          <p:nvPr/>
        </p:nvSpPr>
        <p:spPr>
          <a:xfrm>
            <a:off x="6509285" y="1323902"/>
            <a:ext cx="2064444" cy="350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3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213F8D-AEFE-6352-5F9C-7043A1A2FDE3}"/>
              </a:ext>
            </a:extLst>
          </p:cNvPr>
          <p:cNvSpPr txBox="1"/>
          <p:nvPr/>
        </p:nvSpPr>
        <p:spPr>
          <a:xfrm>
            <a:off x="2690528" y="3034561"/>
            <a:ext cx="702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 for your attention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7691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BD9F3E1-F48D-3966-7BC6-A397B0A2E8A0}"/>
              </a:ext>
            </a:extLst>
          </p:cNvPr>
          <p:cNvSpPr txBox="1">
            <a:spLocks/>
          </p:cNvSpPr>
          <p:nvPr/>
        </p:nvSpPr>
        <p:spPr>
          <a:xfrm>
            <a:off x="2360677" y="247984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0" i="0" dirty="0">
                <a:solidFill>
                  <a:srgbClr val="272833"/>
                </a:solidFill>
                <a:effectLst/>
                <a:latin typeface="ec_square_sans_proregular"/>
              </a:rPr>
              <a:t>Jennifer Leroux –</a:t>
            </a:r>
          </a:p>
          <a:p>
            <a:pPr algn="r"/>
            <a:r>
              <a:rPr lang="en-US" b="0" i="0" dirty="0">
                <a:solidFill>
                  <a:srgbClr val="272833"/>
                </a:solidFill>
                <a:effectLst/>
                <a:latin typeface="ec_square_sans_proregular"/>
              </a:rPr>
              <a:t> Supply chain manager, Association of buyers of fisheries products in Brittany.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0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1A54D5E-55A4-3F0D-AE35-F9DA60CC9611}"/>
              </a:ext>
            </a:extLst>
          </p:cNvPr>
          <p:cNvSpPr txBox="1"/>
          <p:nvPr/>
        </p:nvSpPr>
        <p:spPr>
          <a:xfrm>
            <a:off x="1660648" y="2526298"/>
            <a:ext cx="101998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Difficulties encountered in applying the Control Regulation,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The industry's needs and adaptations to achieve compliance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Tracabapp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Software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developed by professionals for professionals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hallenges of the new rules,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tabLst>
                <a:tab pos="457200" algn="l"/>
              </a:tabLst>
            </a:pPr>
            <a:endParaRPr lang="fr-FR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07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AEBE071-65B2-7FF6-E3E7-98EE6005B16E}"/>
              </a:ext>
            </a:extLst>
          </p:cNvPr>
          <p:cNvSpPr txBox="1"/>
          <p:nvPr/>
        </p:nvSpPr>
        <p:spPr>
          <a:xfrm>
            <a:off x="1974639" y="563616"/>
            <a:ext cx="732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About us: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145A2A-57C6-3FCC-F8A7-E367AB501ECF}"/>
              </a:ext>
            </a:extLst>
          </p:cNvPr>
          <p:cNvSpPr txBox="1"/>
          <p:nvPr/>
        </p:nvSpPr>
        <p:spPr>
          <a:xfrm>
            <a:off x="329718" y="2150906"/>
            <a:ext cx="5766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Abapp</a:t>
            </a:r>
            <a:r>
              <a:rPr lang="en-US" dirty="0"/>
              <a:t> is a buyers' association which, since 1994, has handled the financial flows between Brittany’s </a:t>
            </a:r>
          </a:p>
          <a:p>
            <a:r>
              <a:rPr lang="en-US" dirty="0"/>
              <a:t>13 fish auctions and its members.</a:t>
            </a: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8843A7C-F172-292A-3797-365583FC7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15592"/>
              </p:ext>
            </p:extLst>
          </p:nvPr>
        </p:nvGraphicFramePr>
        <p:xfrm>
          <a:off x="0" y="3080378"/>
          <a:ext cx="5865846" cy="37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2ED07052-5A11-11DC-7E5D-6FECB86D094B}"/>
              </a:ext>
            </a:extLst>
          </p:cNvPr>
          <p:cNvGrpSpPr/>
          <p:nvPr/>
        </p:nvGrpSpPr>
        <p:grpSpPr>
          <a:xfrm>
            <a:off x="6234165" y="1284051"/>
            <a:ext cx="5985403" cy="5573949"/>
            <a:chOff x="6234165" y="1284051"/>
            <a:chExt cx="5985403" cy="5573949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7FED50C5-8868-1D91-738C-772CB3340509}"/>
                </a:ext>
              </a:extLst>
            </p:cNvPr>
            <p:cNvGrpSpPr/>
            <p:nvPr/>
          </p:nvGrpSpPr>
          <p:grpSpPr>
            <a:xfrm>
              <a:off x="6234165" y="1284051"/>
              <a:ext cx="5985403" cy="5573949"/>
              <a:chOff x="6234165" y="1284051"/>
              <a:chExt cx="5985403" cy="5573949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4861C539-6593-9029-8BD1-80FA0063D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6155" y="1366594"/>
                <a:ext cx="5893413" cy="5491406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070892-8CF4-2FDB-4942-5C3DD61E3CA9}"/>
                  </a:ext>
                </a:extLst>
              </p:cNvPr>
              <p:cNvSpPr/>
              <p:nvPr/>
            </p:nvSpPr>
            <p:spPr>
              <a:xfrm>
                <a:off x="6234165" y="1284051"/>
                <a:ext cx="2034073" cy="4304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9E37820-EA7A-5170-040E-6798F50684C0}"/>
                </a:ext>
              </a:extLst>
            </p:cNvPr>
            <p:cNvSpPr/>
            <p:nvPr/>
          </p:nvSpPr>
          <p:spPr>
            <a:xfrm>
              <a:off x="6484776" y="2612571"/>
              <a:ext cx="2379306" cy="1296956"/>
            </a:xfrm>
            <a:custGeom>
              <a:avLst/>
              <a:gdLst>
                <a:gd name="connsiteX0" fmla="*/ 18661 w 2379306"/>
                <a:gd name="connsiteY0" fmla="*/ 1296956 h 1296956"/>
                <a:gd name="connsiteX1" fmla="*/ 18661 w 2379306"/>
                <a:gd name="connsiteY1" fmla="*/ 1296956 h 1296956"/>
                <a:gd name="connsiteX2" fmla="*/ 410546 w 2379306"/>
                <a:gd name="connsiteY2" fmla="*/ 1278294 h 1296956"/>
                <a:gd name="connsiteX3" fmla="*/ 475861 w 2379306"/>
                <a:gd name="connsiteY3" fmla="*/ 1268964 h 1296956"/>
                <a:gd name="connsiteX4" fmla="*/ 550506 w 2379306"/>
                <a:gd name="connsiteY4" fmla="*/ 1259633 h 1296956"/>
                <a:gd name="connsiteX5" fmla="*/ 690465 w 2379306"/>
                <a:gd name="connsiteY5" fmla="*/ 1259633 h 1296956"/>
                <a:gd name="connsiteX6" fmla="*/ 923730 w 2379306"/>
                <a:gd name="connsiteY6" fmla="*/ 1268964 h 1296956"/>
                <a:gd name="connsiteX7" fmla="*/ 1511559 w 2379306"/>
                <a:gd name="connsiteY7" fmla="*/ 1278294 h 1296956"/>
                <a:gd name="connsiteX8" fmla="*/ 2379306 w 2379306"/>
                <a:gd name="connsiteY8" fmla="*/ 1222311 h 1296956"/>
                <a:gd name="connsiteX9" fmla="*/ 2379306 w 2379306"/>
                <a:gd name="connsiteY9" fmla="*/ 690466 h 1296956"/>
                <a:gd name="connsiteX10" fmla="*/ 1847461 w 2379306"/>
                <a:gd name="connsiteY10" fmla="*/ 541176 h 1296956"/>
                <a:gd name="connsiteX11" fmla="*/ 2015412 w 2379306"/>
                <a:gd name="connsiteY11" fmla="*/ 289249 h 1296956"/>
                <a:gd name="connsiteX12" fmla="*/ 1838130 w 2379306"/>
                <a:gd name="connsiteY12" fmla="*/ 0 h 1296956"/>
                <a:gd name="connsiteX13" fmla="*/ 0 w 2379306"/>
                <a:gd name="connsiteY13" fmla="*/ 27992 h 1296956"/>
                <a:gd name="connsiteX14" fmla="*/ 18661 w 2379306"/>
                <a:gd name="connsiteY14" fmla="*/ 1296956 h 12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79306" h="1296956">
                  <a:moveTo>
                    <a:pt x="18661" y="1296956"/>
                  </a:moveTo>
                  <a:lnTo>
                    <a:pt x="18661" y="1296956"/>
                  </a:lnTo>
                  <a:cubicBezTo>
                    <a:pt x="108495" y="1293362"/>
                    <a:pt x="307887" y="1286849"/>
                    <a:pt x="410546" y="1278294"/>
                  </a:cubicBezTo>
                  <a:cubicBezTo>
                    <a:pt x="432463" y="1276468"/>
                    <a:pt x="454061" y="1271871"/>
                    <a:pt x="475861" y="1268964"/>
                  </a:cubicBezTo>
                  <a:lnTo>
                    <a:pt x="550506" y="1259633"/>
                  </a:lnTo>
                  <a:cubicBezTo>
                    <a:pt x="626140" y="1240723"/>
                    <a:pt x="561704" y="1252479"/>
                    <a:pt x="690465" y="1259633"/>
                  </a:cubicBezTo>
                  <a:cubicBezTo>
                    <a:pt x="768162" y="1263950"/>
                    <a:pt x="845939" y="1266943"/>
                    <a:pt x="923730" y="1268964"/>
                  </a:cubicBezTo>
                  <a:cubicBezTo>
                    <a:pt x="1308263" y="1278952"/>
                    <a:pt x="1275685" y="1278294"/>
                    <a:pt x="1511559" y="1278294"/>
                  </a:cubicBezTo>
                  <a:lnTo>
                    <a:pt x="2379306" y="1222311"/>
                  </a:lnTo>
                  <a:lnTo>
                    <a:pt x="2379306" y="690466"/>
                  </a:lnTo>
                  <a:lnTo>
                    <a:pt x="1847461" y="541176"/>
                  </a:lnTo>
                  <a:lnTo>
                    <a:pt x="2015412" y="289249"/>
                  </a:lnTo>
                  <a:lnTo>
                    <a:pt x="1838130" y="0"/>
                  </a:lnTo>
                  <a:lnTo>
                    <a:pt x="0" y="27992"/>
                  </a:lnTo>
                  <a:lnTo>
                    <a:pt x="18661" y="1296956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6327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B0E3765-F993-D1FD-C697-C133E5F57F17}"/>
              </a:ext>
            </a:extLst>
          </p:cNvPr>
          <p:cNvSpPr txBox="1"/>
          <p:nvPr/>
        </p:nvSpPr>
        <p:spPr>
          <a:xfrm>
            <a:off x="1716833" y="385183"/>
            <a:ext cx="7287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Difficulties encountered in applying the Control Regulation: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69D730-51EB-FCDB-8297-5DE26478C8D0}"/>
              </a:ext>
            </a:extLst>
          </p:cNvPr>
          <p:cNvSpPr txBox="1"/>
          <p:nvPr/>
        </p:nvSpPr>
        <p:spPr>
          <a:xfrm>
            <a:off x="828118" y="2343424"/>
            <a:ext cx="10535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Fish </a:t>
            </a:r>
            <a:r>
              <a:rPr lang="fr-FR" dirty="0" err="1"/>
              <a:t>Wholesaler</a:t>
            </a:r>
            <a:r>
              <a:rPr lang="fr-FR" dirty="0"/>
              <a:t> are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compagnies </a:t>
            </a:r>
            <a:r>
              <a:rPr lang="fr-FR" dirty="0" err="1"/>
              <a:t>from</a:t>
            </a:r>
            <a:r>
              <a:rPr lang="fr-FR" dirty="0"/>
              <a:t> 2 people to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50 </a:t>
            </a:r>
            <a:r>
              <a:rPr lang="fr-FR" dirty="0" err="1"/>
              <a:t>employees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en-US" dirty="0"/>
              <a:t>Bigger companies are structured, smaller ones are not.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For example, they don’t have quality manager in their team,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Information relating to health traceability is </a:t>
            </a:r>
            <a:r>
              <a:rPr lang="en-US" dirty="0" err="1"/>
              <a:t>formalised</a:t>
            </a:r>
            <a:r>
              <a:rPr lang="en-US" dirty="0"/>
              <a:t> in their own HACCP procedures and processed in their company software.</a:t>
            </a:r>
          </a:p>
          <a:p>
            <a:br>
              <a:rPr lang="fr-FR" dirty="0"/>
            </a:b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, </a:t>
            </a:r>
            <a:r>
              <a:rPr lang="en-US" dirty="0"/>
              <a:t>Traceability data is transmitted by fish auctions in PDF. 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</a:t>
            </a:r>
            <a:r>
              <a:rPr lang="en-US" dirty="0"/>
              <a:t>The data is therefore entered batch by batch by an employee every morning, </a:t>
            </a:r>
          </a:p>
          <a:p>
            <a:r>
              <a:rPr lang="en-US" dirty="0"/>
              <a:t>only a few variables to be processed on a daily basis, such as the batch number and the auction of purchase.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09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CD00C6-4DEE-DDE4-1B0F-C9047D790D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DDDF479-0C60-4320-B5BD-AE93CE74A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56032"/>
              </p:ext>
            </p:extLst>
          </p:nvPr>
        </p:nvGraphicFramePr>
        <p:xfrm>
          <a:off x="929434" y="1663697"/>
          <a:ext cx="9814765" cy="287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228FD30D-1AED-4549-A4F2-DF0F3D7DCEB1}"/>
              </a:ext>
            </a:extLst>
          </p:cNvPr>
          <p:cNvSpPr txBox="1"/>
          <p:nvPr/>
        </p:nvSpPr>
        <p:spPr>
          <a:xfrm>
            <a:off x="1309722" y="1933379"/>
            <a:ext cx="184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2009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28AA9C-2859-46F7-8965-E5A3E420BBA2}"/>
              </a:ext>
            </a:extLst>
          </p:cNvPr>
          <p:cNvSpPr txBox="1"/>
          <p:nvPr/>
        </p:nvSpPr>
        <p:spPr>
          <a:xfrm>
            <a:off x="4963487" y="2040489"/>
            <a:ext cx="11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2C2C81-7DA9-463F-9CED-CF7224B117E7}"/>
              </a:ext>
            </a:extLst>
          </p:cNvPr>
          <p:cNvSpPr txBox="1"/>
          <p:nvPr/>
        </p:nvSpPr>
        <p:spPr>
          <a:xfrm>
            <a:off x="8486219" y="2024394"/>
            <a:ext cx="137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2013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64E16C09-77B2-4671-A2BD-9AE6D0AEDD91}"/>
              </a:ext>
            </a:extLst>
          </p:cNvPr>
          <p:cNvSpPr/>
          <p:nvPr/>
        </p:nvSpPr>
        <p:spPr>
          <a:xfrm rot="5400000">
            <a:off x="5501641" y="-119012"/>
            <a:ext cx="704647" cy="1001956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857A1B-B4BC-F28B-0F1D-7A9BFDB5B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859" y="48790"/>
            <a:ext cx="1731908" cy="86368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33A8942-4BA9-D7A1-0423-9364CD63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" y="130744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8FB93D1C-6899-4D05-C875-B9D6FE309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670" y="223900"/>
            <a:ext cx="953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Difficulties encountered in applying the Control Regulation: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8AFF98-5E2F-311A-286F-4CF1A6763776}"/>
              </a:ext>
            </a:extLst>
          </p:cNvPr>
          <p:cNvSpPr txBox="1"/>
          <p:nvPr/>
        </p:nvSpPr>
        <p:spPr>
          <a:xfrm>
            <a:off x="1963882" y="5323317"/>
            <a:ext cx="8899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Major changes in </a:t>
            </a:r>
            <a:r>
              <a:rPr lang="fr-FR" sz="2400" dirty="0" err="1"/>
              <a:t>daily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endParaRPr lang="fr-FR" sz="2400" dirty="0"/>
          </a:p>
          <a:p>
            <a:r>
              <a:rPr lang="en-US" sz="2400" dirty="0"/>
              <a:t>However,  the seafood processing plants remains unchanged.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5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A4C4E92-11FB-9725-1919-7E4444D630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3586271"/>
            <a:ext cx="9989820" cy="16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Daily:</a:t>
            </a:r>
          </a:p>
          <a:p>
            <a:r>
              <a:rPr lang="fr-FR" dirty="0"/>
              <a:t>100-250 </a:t>
            </a:r>
            <a:r>
              <a:rPr lang="fr-FR" dirty="0" err="1"/>
              <a:t>batches</a:t>
            </a:r>
            <a:r>
              <a:rPr lang="fr-FR" dirty="0"/>
              <a:t> of </a:t>
            </a:r>
            <a:r>
              <a:rPr lang="fr-FR" dirty="0" err="1"/>
              <a:t>row</a:t>
            </a:r>
            <a:r>
              <a:rPr lang="fr-FR" dirty="0"/>
              <a:t> </a:t>
            </a:r>
            <a:r>
              <a:rPr lang="fr-FR" dirty="0" err="1"/>
              <a:t>seafood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en-US" dirty="0"/>
              <a:t>bought every day</a:t>
            </a:r>
            <a:endParaRPr lang="fr-FR" dirty="0"/>
          </a:p>
          <a:p>
            <a:r>
              <a:rPr lang="fr-FR" dirty="0" err="1"/>
              <a:t>From</a:t>
            </a:r>
            <a:r>
              <a:rPr lang="fr-FR" dirty="0"/>
              <a:t> 13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seafood</a:t>
            </a:r>
            <a:r>
              <a:rPr lang="fr-FR" dirty="0"/>
              <a:t> </a:t>
            </a:r>
            <a:r>
              <a:rPr lang="fr-FR" dirty="0" err="1"/>
              <a:t>auctions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77240" y="2356538"/>
            <a:ext cx="998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20 lines of information to be entered / purchase batch.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E60CA7-3F21-03BD-87DA-B0A95116E090}"/>
              </a:ext>
            </a:extLst>
          </p:cNvPr>
          <p:cNvSpPr txBox="1"/>
          <p:nvPr/>
        </p:nvSpPr>
        <p:spPr>
          <a:xfrm>
            <a:off x="1716833" y="385183"/>
            <a:ext cx="7287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Difficulties encountered in applying the Control Regulation: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90085B-6EA6-FBB8-D645-B37BC23B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DB5803-3521-56BF-64B0-585FC8976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960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8468D5-05FF-CF8E-2255-59ACA51CA4DE}"/>
              </a:ext>
            </a:extLst>
          </p:cNvPr>
          <p:cNvSpPr txBox="1"/>
          <p:nvPr/>
        </p:nvSpPr>
        <p:spPr>
          <a:xfrm>
            <a:off x="1996750" y="354406"/>
            <a:ext cx="7623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The industry's needs and adaptations to achieve compliance</a:t>
            </a:r>
            <a:r>
              <a:rPr lang="fr-FR" sz="4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fr-FR" sz="4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4ADE05-B968-82C5-BC37-9470A95FAF74}"/>
              </a:ext>
            </a:extLst>
          </p:cNvPr>
          <p:cNvSpPr txBox="1"/>
          <p:nvPr/>
        </p:nvSpPr>
        <p:spPr>
          <a:xfrm>
            <a:off x="1150775" y="2132039"/>
            <a:ext cx="108507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Faced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this</a:t>
            </a:r>
            <a:r>
              <a:rPr lang="fr-FR" sz="2000" dirty="0"/>
              <a:t> situation,</a:t>
            </a:r>
          </a:p>
          <a:p>
            <a:endParaRPr lang="fr-FR" sz="2000" dirty="0"/>
          </a:p>
          <a:p>
            <a:r>
              <a:rPr lang="en-US" sz="2000" dirty="0"/>
              <a:t>-&gt; The method of transmitting information for 1st purchases needs to evolve.</a:t>
            </a:r>
          </a:p>
          <a:p>
            <a:endParaRPr lang="en-US" sz="2000" dirty="0"/>
          </a:p>
          <a:p>
            <a:r>
              <a:rPr lang="en-US" sz="2000" dirty="0"/>
              <a:t>For less structured companies, it's time to evolve in order to </a:t>
            </a:r>
          </a:p>
          <a:p>
            <a:r>
              <a:rPr lang="fr-FR" sz="2000" dirty="0"/>
              <a:t>- </a:t>
            </a:r>
            <a:r>
              <a:rPr lang="en-US" sz="2000" dirty="0"/>
              <a:t>develop their business software or change it, if it’s too obsolete,</a:t>
            </a:r>
            <a:endParaRPr lang="fr-FR" sz="2000" dirty="0"/>
          </a:p>
          <a:p>
            <a:r>
              <a:rPr lang="fr-FR" sz="2000" dirty="0"/>
              <a:t>- </a:t>
            </a:r>
            <a:r>
              <a:rPr lang="en-US" sz="2000" dirty="0"/>
              <a:t>renegotiate with label manufacturers (who have become too small) to include all the necessary information,</a:t>
            </a:r>
          </a:p>
          <a:p>
            <a:r>
              <a:rPr lang="fr-FR" sz="2000" dirty="0"/>
              <a:t>- </a:t>
            </a:r>
            <a:r>
              <a:rPr lang="en-US" sz="2000" dirty="0"/>
              <a:t>Recruiting to process upstream traceability information...</a:t>
            </a:r>
          </a:p>
          <a:p>
            <a:endParaRPr lang="en-US" sz="2000" dirty="0"/>
          </a:p>
          <a:p>
            <a:r>
              <a:rPr lang="en-US" sz="2000" dirty="0"/>
              <a:t>BUT…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614268"/>
            <a:ext cx="11807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Time to </a:t>
            </a:r>
            <a:r>
              <a:rPr lang="en-US" sz="2800" b="1" dirty="0" err="1"/>
              <a:t>standardised</a:t>
            </a:r>
            <a:r>
              <a:rPr lang="en-US" sz="2800" b="1" dirty="0"/>
              <a:t> traceability data </a:t>
            </a:r>
          </a:p>
          <a:p>
            <a:pPr algn="ctr"/>
            <a:r>
              <a:rPr lang="en-US" sz="2800" b="1" dirty="0"/>
              <a:t>from all </a:t>
            </a:r>
            <a:r>
              <a:rPr lang="en-US" sz="2800" b="1" dirty="0" err="1"/>
              <a:t>Britanny</a:t>
            </a:r>
            <a:r>
              <a:rPr lang="en-US" sz="2800" b="1" dirty="0"/>
              <a:t> seafood auctions</a:t>
            </a:r>
            <a:endParaRPr lang="fr-FR" sz="28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7648230" y="4342300"/>
            <a:ext cx="787110" cy="1202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1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22DAA-9B82-257D-CACE-B7BF6EF4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61" y="460217"/>
            <a:ext cx="1731908" cy="863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2F7968-6D76-A92A-D99E-2E5BC31A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8B479-1EB3-C5C1-B5D5-923DCDC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0456"/>
            <a:ext cx="1109023" cy="1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88BCDE-8F45-8546-EA55-F9B5040494EC}"/>
              </a:ext>
            </a:extLst>
          </p:cNvPr>
          <p:cNvSpPr txBox="1"/>
          <p:nvPr/>
        </p:nvSpPr>
        <p:spPr>
          <a:xfrm>
            <a:off x="2034072" y="460217"/>
            <a:ext cx="7753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Tracabapp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Software </a:t>
            </a:r>
            <a:r>
              <a:rPr lang="en-US" sz="4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developed by professionals for professionals</a:t>
            </a:r>
            <a:r>
              <a:rPr lang="fr-FR" sz="4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fr-FR" sz="4000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E93EEB-7D2A-76DA-9B1A-B871237CE84C}"/>
              </a:ext>
            </a:extLst>
          </p:cNvPr>
          <p:cNvSpPr txBox="1"/>
          <p:nvPr/>
        </p:nvSpPr>
        <p:spPr>
          <a:xfrm>
            <a:off x="1395789" y="2652421"/>
            <a:ext cx="9400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just as, in 1994, we had imagined Brittany as a single "financial" fish auction, </a:t>
            </a:r>
          </a:p>
          <a:p>
            <a:r>
              <a:rPr lang="en-US" sz="2000" dirty="0"/>
              <a:t>We imagined Brittany as a single "traceability" fish auction.</a:t>
            </a:r>
          </a:p>
          <a:p>
            <a:endParaRPr lang="fr-FR" sz="2000" dirty="0"/>
          </a:p>
          <a:p>
            <a:r>
              <a:rPr lang="en-US" sz="2000" dirty="0"/>
              <a:t>In order to remove all the obstacles encountered and turn a regulatory constraint into a genuine development for our industry.</a:t>
            </a:r>
          </a:p>
          <a:p>
            <a:endParaRPr lang="en-US" sz="2000" dirty="0"/>
          </a:p>
          <a:p>
            <a:endParaRPr lang="fr-FR" sz="2000" dirty="0"/>
          </a:p>
          <a:p>
            <a:r>
              <a:rPr lang="en-US" sz="2000" dirty="0"/>
              <a:t>In 2010, we began designing the architecture of the TRACABAPP software.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61717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E99630081403458C1AAE936FAB5B01" ma:contentTypeVersion="18" ma:contentTypeDescription="Crée un document." ma:contentTypeScope="" ma:versionID="a1c4bdc152cfbcfa29636c4d78d40909">
  <xsd:schema xmlns:xsd="http://www.w3.org/2001/XMLSchema" xmlns:xs="http://www.w3.org/2001/XMLSchema" xmlns:p="http://schemas.microsoft.com/office/2006/metadata/properties" xmlns:ns2="215ef9a3-be03-48b3-86ec-57c276ec5b5e" xmlns:ns3="b3d86c6c-e4cf-4b30-a670-8ccc6a5d4042" targetNamespace="http://schemas.microsoft.com/office/2006/metadata/properties" ma:root="true" ma:fieldsID="f2b68da092b3eaeae7eb1ced65100fc6" ns2:_="" ns3:_="">
    <xsd:import namespace="215ef9a3-be03-48b3-86ec-57c276ec5b5e"/>
    <xsd:import namespace="b3d86c6c-e4cf-4b30-a670-8ccc6a5d4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ef9a3-be03-48b3-86ec-57c276ec5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5dcc0d20-93ef-4bbb-9fc3-cd6717d0d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6c6c-e4cf-4b30-a670-8ccc6a5d40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68e47d7-073d-4ac3-8049-dc4796640ca6}" ma:internalName="TaxCatchAll" ma:showField="CatchAllData" ma:web="b3d86c6c-e4cf-4b30-a670-8ccc6a5d4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069AF1-9033-476B-ADE9-44A496D69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963FAA-F2F3-4852-B086-6E4EF1662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ef9a3-be03-48b3-86ec-57c276ec5b5e"/>
    <ds:schemaRef ds:uri="b3d86c6c-e4cf-4b30-a670-8ccc6a5d4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Grand écran</PresentationFormat>
  <Paragraphs>139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ec_square_sans_proregular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Difficulties encountered in applying the Control Regulation: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of a Purchase order in a company’s business software.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EUMOFA</dc:title>
  <dc:creator>Jennifer LEROUX</dc:creator>
  <cp:lastModifiedBy>Safa Souidi</cp:lastModifiedBy>
  <cp:revision>71</cp:revision>
  <dcterms:created xsi:type="dcterms:W3CDTF">2024-01-15T09:49:18Z</dcterms:created>
  <dcterms:modified xsi:type="dcterms:W3CDTF">2024-01-25T09:00:20Z</dcterms:modified>
</cp:coreProperties>
</file>